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1420" y="1084217"/>
            <a:ext cx="9966960" cy="4206239"/>
          </a:xfrm>
        </p:spPr>
        <p:txBody>
          <a:bodyPr>
            <a:noAutofit/>
          </a:bodyPr>
          <a:lstStyle/>
          <a:p>
            <a:pPr algn="r"/>
            <a:r>
              <a:rPr lang="ru-RU" sz="3600" i="1" dirty="0" smtClean="0">
                <a:latin typeface="Times New Roman" panose="02020603050405020304" pitchFamily="18" charset="0"/>
              </a:rPr>
              <a:t>ФОРМИРОВАНИЕ ДУХОВНО-НРАВСТВЕННОГО И ПАТРИОТИЧЕСКОГО ВОСПИТАНИЯ НА УРОКАХ </a:t>
            </a:r>
            <a:r>
              <a:rPr lang="ru-RU" sz="3600" i="1" dirty="0" err="1" smtClean="0">
                <a:latin typeface="Times New Roman" panose="02020603050405020304" pitchFamily="18" charset="0"/>
              </a:rPr>
              <a:t>нвп</a:t>
            </a:r>
            <a:r>
              <a:rPr lang="ru-RU" sz="3600" i="1" dirty="0" smtClean="0">
                <a:latin typeface="Times New Roman" panose="02020603050405020304" pitchFamily="18" charset="0"/>
              </a:rPr>
              <a:t> ЧЕРЕЗ РЕАЛИЗАЦИЮ ПРОГРАММЫ</a:t>
            </a:r>
            <a:br>
              <a:rPr lang="ru-RU" sz="3600" i="1" dirty="0" smtClean="0">
                <a:latin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</a:rPr>
              <a:t> «</a:t>
            </a:r>
            <a:r>
              <a:rPr lang="ru-RU" sz="3600" i="1" dirty="0" err="1" smtClean="0">
                <a:latin typeface="Times New Roman" panose="02020603050405020304" pitchFamily="18" charset="0"/>
              </a:rPr>
              <a:t>Рухани</a:t>
            </a:r>
            <a:r>
              <a:rPr lang="ru-RU" sz="3600" i="1" dirty="0" smtClean="0">
                <a:latin typeface="Times New Roman" panose="02020603050405020304" pitchFamily="18" charset="0"/>
              </a:rPr>
              <a:t> </a:t>
            </a:r>
            <a:r>
              <a:rPr lang="kk-KZ" sz="3600" i="1" dirty="0" smtClean="0">
                <a:latin typeface="Times New Roman" panose="02020603050405020304" pitchFamily="18" charset="0"/>
              </a:rPr>
              <a:t>жаңғыру</a:t>
            </a:r>
            <a:r>
              <a:rPr lang="ru-RU" sz="3600" i="1" dirty="0" smtClean="0">
                <a:latin typeface="Times New Roman" panose="02020603050405020304" pitchFamily="18" charset="0"/>
              </a:rPr>
              <a:t>»</a:t>
            </a:r>
            <a:br>
              <a:rPr lang="ru-RU" sz="3600" i="1" dirty="0" smtClean="0">
                <a:latin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</a:rPr>
              <a:t/>
            </a:r>
            <a:br>
              <a:rPr lang="ru-RU" sz="3600" i="1" dirty="0" smtClean="0">
                <a:latin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</a:rPr>
              <a:t/>
            </a:r>
            <a:br>
              <a:rPr lang="ru-RU" sz="2000" i="1" dirty="0" smtClean="0">
                <a:latin typeface="Times New Roman" panose="02020603050405020304" pitchFamily="18" charset="0"/>
              </a:rPr>
            </a:br>
            <a:r>
              <a:rPr lang="ru-RU" sz="2000" i="1" dirty="0" smtClean="0">
                <a:latin typeface="Times New Roman" panose="02020603050405020304" pitchFamily="18" charset="0"/>
              </a:rPr>
              <a:t>ПРЕПОДАВАТЕЛЬ-ОРГАНИЗАТОР </a:t>
            </a:r>
            <a:r>
              <a:rPr lang="ru-RU" sz="2000" i="1" dirty="0" err="1" smtClean="0">
                <a:latin typeface="Times New Roman" panose="02020603050405020304" pitchFamily="18" charset="0"/>
              </a:rPr>
              <a:t>нвп</a:t>
            </a:r>
            <a:r>
              <a:rPr lang="ru-RU" sz="2000" i="1" dirty="0" smtClean="0">
                <a:latin typeface="Times New Roman" panose="02020603050405020304" pitchFamily="18" charset="0"/>
              </a:rPr>
              <a:t/>
            </a:r>
            <a:br>
              <a:rPr lang="ru-RU" sz="2000" i="1" dirty="0" smtClean="0">
                <a:latin typeface="Times New Roman" panose="02020603050405020304" pitchFamily="18" charset="0"/>
              </a:rPr>
            </a:br>
            <a:r>
              <a:rPr lang="ru-RU" sz="2000" i="1" dirty="0" err="1" smtClean="0">
                <a:latin typeface="Times New Roman" panose="02020603050405020304" pitchFamily="18" charset="0"/>
              </a:rPr>
              <a:t>е.нАКИПБЕКОВ</a:t>
            </a:r>
            <a:r>
              <a:rPr lang="ru-RU" sz="3600" i="1" dirty="0">
                <a:latin typeface="Times New Roman" panose="02020603050405020304" pitchFamily="18" charset="0"/>
              </a:rPr>
              <a:t/>
            </a:r>
            <a:br>
              <a:rPr lang="ru-RU" sz="3600" i="1" dirty="0">
                <a:latin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42408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898" y="574767"/>
            <a:ext cx="10205974" cy="552123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/>
          </a:p>
          <a:p>
            <a:r>
              <a:rPr lang="ru-RU" sz="2400" b="1" dirty="0" smtClean="0"/>
              <a:t>Как известно, программа "</a:t>
            </a:r>
            <a:r>
              <a:rPr lang="ru-RU" sz="2400" b="1" dirty="0" err="1" smtClean="0"/>
              <a:t>Рухани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жангыру</a:t>
            </a:r>
            <a:r>
              <a:rPr lang="ru-RU" sz="2400" b="1" dirty="0" smtClean="0"/>
              <a:t>" (духовное просвещение) включает в себя 6 специальных проектов: "</a:t>
            </a:r>
            <a:r>
              <a:rPr lang="ru-RU" sz="2400" b="1" dirty="0" err="1" smtClean="0"/>
              <a:t>Туган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жер</a:t>
            </a:r>
            <a:r>
              <a:rPr lang="ru-RU" sz="2400" b="1" dirty="0" smtClean="0"/>
              <a:t>", "Сакральная география Казахстана", "Казахстанская культура в современном мире", "100 новых учебников", "Перевод казахского языка на латинскую графику", "100 новых лиц", которые реализуются по четырём базовым подпрограммам: "</a:t>
            </a:r>
            <a:r>
              <a:rPr lang="ru-RU" sz="2400" b="1" dirty="0" err="1" smtClean="0"/>
              <a:t>Атамекен</a:t>
            </a:r>
            <a:r>
              <a:rPr lang="ru-RU" sz="2400" b="1" dirty="0" smtClean="0"/>
              <a:t>", </a:t>
            </a:r>
            <a:r>
              <a:rPr lang="ru-RU" sz="2400" b="1" dirty="0" err="1" smtClean="0"/>
              <a:t>"Тәрбие және білім</a:t>
            </a:r>
            <a:r>
              <a:rPr lang="ru-RU" sz="2400" b="1" dirty="0" smtClean="0"/>
              <a:t>", "</a:t>
            </a:r>
            <a:r>
              <a:rPr lang="ru-RU" sz="2400" b="1" dirty="0" err="1" smtClean="0"/>
              <a:t>Рухани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қазына" </a:t>
            </a:r>
            <a:r>
              <a:rPr lang="ru-RU" sz="2400" b="1" dirty="0" smtClean="0"/>
              <a:t>и "</a:t>
            </a:r>
            <a:r>
              <a:rPr lang="ru-RU" sz="2400" b="1" dirty="0" err="1" smtClean="0"/>
              <a:t>Ақпарат толқыны</a:t>
            </a:r>
            <a:r>
              <a:rPr lang="ru-RU" sz="2400" b="1" dirty="0" smtClean="0"/>
              <a:t>".</a:t>
            </a:r>
          </a:p>
          <a:p>
            <a:r>
              <a:rPr lang="ru-RU" sz="2400" b="1" dirty="0" smtClean="0"/>
              <a:t>Сохранить </a:t>
            </a:r>
            <a:r>
              <a:rPr lang="ru-RU" sz="2400" b="1" dirty="0" smtClean="0"/>
              <a:t>и приумножить духовные и культурные ценности — вот основная цель работы по программной статье президента «</a:t>
            </a:r>
            <a:r>
              <a:rPr lang="ru-RU" sz="2400" b="1" dirty="0" err="1" smtClean="0"/>
              <a:t>Рухани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жангыру</a:t>
            </a:r>
            <a:r>
              <a:rPr lang="ru-RU" sz="2400" b="1" dirty="0" smtClean="0"/>
              <a:t>» - взгляд в будущее. Одним из направлений модернизации общественного сознания является работа по формированию чувства патриотизма. Патриотизм начинается с любви к своей земле, к своему аулу, городу,  с малой родины.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104640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548640" y="496390"/>
            <a:ext cx="10558463" cy="565186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В жизнь современного образования активно вошло воспитание казахстанского </a:t>
            </a:r>
            <a:r>
              <a:rPr lang="ru-RU" sz="2000" b="1" dirty="0" smtClean="0"/>
              <a:t>патриотизма. Знакомство </a:t>
            </a:r>
            <a:r>
              <a:rPr lang="ru-RU" sz="2000" b="1" dirty="0" smtClean="0"/>
              <a:t>с бытом и культурой отчего края, способствует нравственно-эстетическому воспитанию юного поколения, становлению их гражданственности, формированию высоких патриотических убеждений, активной жизненной позиции воспитанников, а знакомство с героическими делами современников, приобщает к культуре и умственному труду, способствует формированию характера и воспитанию гражданских качеств подрастающего поколения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Результаты анализа воспитательно-образовательной работы по теме «Наша Родина – Республика Казахстан» показали отсутствие у учащихся высокого уровня знаний символики, традиций и истории родной страны. Это привело к необходимости систематической работы по повышению у учащихся Казахстанского патриотизма и гражданственности.</a:t>
            </a:r>
          </a:p>
          <a:p>
            <a:r>
              <a:rPr lang="ru-RU" sz="2000" b="1" dirty="0" smtClean="0"/>
              <a:t>Работа </a:t>
            </a:r>
            <a:r>
              <a:rPr lang="ru-RU" sz="2000" b="1" dirty="0" smtClean="0"/>
              <a:t>преподавателя-организатора НВП </a:t>
            </a:r>
            <a:r>
              <a:rPr lang="ru-RU" sz="2000" b="1" dirty="0" smtClean="0"/>
              <a:t>определяет основные пути сложившейся системы патриотического воспитания, её основные компоненты, позволяющие формировать стереотип современного человека в условиях нового общества — «гражданина, патриота своей Родины».При этом учитываются опыт и сложившиеся </a:t>
            </a:r>
            <a:r>
              <a:rPr lang="ru-RU" sz="2000" b="1" dirty="0" smtClean="0"/>
              <a:t>в колледже </a:t>
            </a:r>
            <a:r>
              <a:rPr lang="ru-RU" sz="2000" b="1" dirty="0" smtClean="0"/>
              <a:t>традиции, современные реалии и проблемы. Тенденции развития нашего государства.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582021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587829"/>
            <a:ext cx="10182497" cy="5508171"/>
          </a:xfrm>
        </p:spPr>
        <p:txBody>
          <a:bodyPr>
            <a:normAutofit/>
          </a:bodyPr>
          <a:lstStyle/>
          <a:p>
            <a:r>
              <a:rPr lang="ru-RU" sz="3200" b="1" i="1" u="sng" dirty="0" smtClean="0"/>
              <a:t> </a:t>
            </a:r>
            <a:endParaRPr lang="ru-RU" sz="3700" dirty="0"/>
          </a:p>
        </p:txBody>
      </p:sp>
      <p:pic>
        <p:nvPicPr>
          <p:cNvPr id="1027" name="Picture 3" descr="D:\ВСИ 2017 вездный\20170520_0856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566" y="339635"/>
            <a:ext cx="6381931" cy="3958046"/>
          </a:xfrm>
          <a:prstGeom prst="rect">
            <a:avLst/>
          </a:prstGeom>
          <a:noFill/>
        </p:spPr>
      </p:pic>
      <p:pic>
        <p:nvPicPr>
          <p:cNvPr id="1028" name="Picture 4" descr="D:\ВСИ 2017 вездный\20170520_0859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9476" y="2939143"/>
            <a:ext cx="6434179" cy="36192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49440" y="522514"/>
            <a:ext cx="4898571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Военно-спортивная игра </a:t>
            </a:r>
          </a:p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Жас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</a:t>
            </a:r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Ұлан</a:t>
            </a:r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»</a:t>
            </a:r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в ДОЦ “Звездный”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765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623455"/>
            <a:ext cx="9872871" cy="5472545"/>
          </a:xfrm>
        </p:spPr>
        <p:txBody>
          <a:bodyPr>
            <a:normAutofit/>
          </a:bodyPr>
          <a:lstStyle/>
          <a:p>
            <a:pPr algn="ctr"/>
            <a:endParaRPr lang="ru-RU" sz="2400" b="1" dirty="0" smtClean="0">
              <a:solidFill>
                <a:srgbClr val="FF0066"/>
              </a:solidFill>
            </a:endParaRPr>
          </a:p>
          <a:p>
            <a:pPr algn="ctr"/>
            <a:endParaRPr lang="ru-RU" sz="2400" b="1" dirty="0">
              <a:solidFill>
                <a:srgbClr val="FF0066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2051" name="Picture 3" descr="D:\клледж афганистан\Афган 2016 МЦ\20160223_1136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2358" y="3409406"/>
            <a:ext cx="6514031" cy="327877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27817" y="1123406"/>
            <a:ext cx="4310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Библиотечная выставка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Picture 4" descr="D:\вечер памяти одарич 2017\20171107_1055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662" y="378823"/>
            <a:ext cx="5945051" cy="33440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7455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57563" y="443586"/>
            <a:ext cx="35446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endParaRPr lang="ru-RU" sz="4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 flipH="1">
            <a:off x="11068122" y="5316583"/>
            <a:ext cx="1123878" cy="76635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D:\вечер памяти одарич 2017\20171107_1055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482" y="339634"/>
            <a:ext cx="5645672" cy="3694892"/>
          </a:xfrm>
          <a:prstGeom prst="rect">
            <a:avLst/>
          </a:prstGeom>
          <a:noFill/>
        </p:spPr>
      </p:pic>
      <p:pic>
        <p:nvPicPr>
          <p:cNvPr id="3078" name="Picture 6" descr="D:\Афган колледж 2017\20170215_1215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1787" y="2975642"/>
            <a:ext cx="6316618" cy="355309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6683188" y="1089212"/>
            <a:ext cx="7203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</a:rPr>
              <a:t>Встреча с воинами </a:t>
            </a:r>
          </a:p>
          <a:p>
            <a:r>
              <a:rPr lang="ru-RU" sz="2400" b="1" dirty="0" smtClean="0">
                <a:solidFill>
                  <a:schemeClr val="accent1"/>
                </a:solidFill>
              </a:rPr>
              <a:t>интернационалистами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1259" y="4894729"/>
            <a:ext cx="363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Вахта памяти у обелиска     </a:t>
            </a:r>
            <a:r>
              <a:rPr lang="ru-RU" sz="2400" b="1" dirty="0" err="1" smtClean="0">
                <a:solidFill>
                  <a:schemeClr val="accent1"/>
                </a:solidFill>
              </a:rPr>
              <a:t>С.М.Одарич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6660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вечер памяти одарич 2017\20171107_1144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457" y="261257"/>
            <a:ext cx="6046651" cy="4031372"/>
          </a:xfrm>
          <a:prstGeom prst="rect">
            <a:avLst/>
          </a:prstGeom>
          <a:noFill/>
        </p:spPr>
      </p:pic>
      <p:pic>
        <p:nvPicPr>
          <p:cNvPr id="4099" name="Picture 3" descr="D:\вечер памяти одарич 2017\20171107_1144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6661" y="2756262"/>
            <a:ext cx="5921829" cy="38012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622869" y="966651"/>
            <a:ext cx="4180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Встреча с выпускниками колледжа отслужившие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 в ВС РК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834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2679" y="1"/>
            <a:ext cx="266288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sz="4000" b="1" dirty="0" smtClean="0">
              <a:ln/>
              <a:solidFill>
                <a:schemeClr val="accent4"/>
              </a:solidFill>
            </a:endParaRPr>
          </a:p>
          <a:p>
            <a:pPr algn="ctr"/>
            <a:endParaRPr lang="ru-RU" sz="4000" b="1" cap="none" spc="0" dirty="0" smtClean="0">
              <a:ln/>
              <a:solidFill>
                <a:schemeClr val="accent4"/>
              </a:solidFill>
              <a:effectLst/>
            </a:endParaRPr>
          </a:p>
          <a:p>
            <a:pPr algn="ctr"/>
            <a:r>
              <a:rPr lang="ru-RU" sz="4000" b="1" dirty="0" smtClean="0">
                <a:ln/>
                <a:solidFill>
                  <a:schemeClr val="accent4"/>
                </a:solidFill>
              </a:rPr>
              <a:t> 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122" name="Picture 2" descr="D:\музей и МЦ 2017\20171109_0929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885" y="339633"/>
            <a:ext cx="6270174" cy="3526973"/>
          </a:xfrm>
          <a:prstGeom prst="rect">
            <a:avLst/>
          </a:prstGeom>
          <a:noFill/>
        </p:spPr>
      </p:pic>
      <p:pic>
        <p:nvPicPr>
          <p:cNvPr id="5123" name="Picture 3" descr="D:\музей и МЦ 2017\20171109_100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5131" y="2886892"/>
            <a:ext cx="6595293" cy="370985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680960" y="1136469"/>
            <a:ext cx="3461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Экскурсия в  краеведческий музей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833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присяга ко Дню Независимости\20171214_1124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484" y="287382"/>
            <a:ext cx="5898609" cy="3317968"/>
          </a:xfrm>
          <a:prstGeom prst="rect">
            <a:avLst/>
          </a:prstGeom>
          <a:noFill/>
        </p:spPr>
      </p:pic>
      <p:pic>
        <p:nvPicPr>
          <p:cNvPr id="6147" name="Picture 3" descr="F:\присяга ко Дню Независимости\20171214_115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7154" y="3056709"/>
            <a:ext cx="5976984" cy="33620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262948" y="1136469"/>
            <a:ext cx="4101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</a:rPr>
              <a:t>Выпуск ВПК «</a:t>
            </a:r>
            <a:r>
              <a:rPr lang="ru-RU" sz="2400" b="1" dirty="0" err="1" smtClean="0">
                <a:solidFill>
                  <a:schemeClr val="accent1"/>
                </a:solidFill>
              </a:rPr>
              <a:t>Жас</a:t>
            </a:r>
            <a:r>
              <a:rPr lang="ru-RU" sz="2400" b="1" dirty="0" smtClean="0">
                <a:solidFill>
                  <a:schemeClr val="accent1"/>
                </a:solidFill>
              </a:rPr>
              <a:t>-</a:t>
            </a:r>
            <a:r>
              <a:rPr lang="kk-KZ" sz="2400" b="1" dirty="0" smtClean="0">
                <a:solidFill>
                  <a:schemeClr val="accent1"/>
                </a:solidFill>
              </a:rPr>
              <a:t>Ұлан</a:t>
            </a:r>
            <a:r>
              <a:rPr lang="ru-RU" sz="2400" b="1" dirty="0" smtClean="0">
                <a:solidFill>
                  <a:schemeClr val="accent1"/>
                </a:solidFill>
              </a:rPr>
              <a:t>»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154" y="4127862"/>
            <a:ext cx="4376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Принятие присяги 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студентами 1-го курса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3431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вечер памяти одарич 2017\20171107_1127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153" y="483325"/>
            <a:ext cx="5782491" cy="3252651"/>
          </a:xfrm>
          <a:prstGeom prst="rect">
            <a:avLst/>
          </a:prstGeom>
          <a:noFill/>
        </p:spPr>
      </p:pic>
      <p:pic>
        <p:nvPicPr>
          <p:cNvPr id="7171" name="Picture 3" descr="F:\вечер памяти одарич 2017\20171107_1158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7176" y="3122021"/>
            <a:ext cx="6200503" cy="34877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210697" y="1410789"/>
            <a:ext cx="42838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Вечер  памяти воина афганца 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Сергея </a:t>
            </a:r>
            <a:r>
              <a:rPr lang="ru-RU" sz="2400" b="1" dirty="0" err="1" smtClean="0">
                <a:solidFill>
                  <a:schemeClr val="accent1"/>
                </a:solidFill>
              </a:rPr>
              <a:t>О</a:t>
            </a:r>
            <a:r>
              <a:rPr lang="ru-RU" sz="2400" b="1" dirty="0" err="1" smtClean="0">
                <a:solidFill>
                  <a:schemeClr val="accent1"/>
                </a:solidFill>
              </a:rPr>
              <a:t>дарича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3064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вечер памяти одарич 2017\20171107_1204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995" y="365761"/>
            <a:ext cx="6219371" cy="3498396"/>
          </a:xfrm>
          <a:prstGeom prst="rect">
            <a:avLst/>
          </a:prstGeom>
          <a:noFill/>
        </p:spPr>
      </p:pic>
      <p:pic>
        <p:nvPicPr>
          <p:cNvPr id="8195" name="Picture 3" descr="F:\вечер памяти одарич 2017\20171107_1159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0891" y="3004457"/>
            <a:ext cx="6223726" cy="35008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олимпиада НВП2018\20180212_155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834" y="313509"/>
            <a:ext cx="6455954" cy="3631474"/>
          </a:xfrm>
          <a:prstGeom prst="rect">
            <a:avLst/>
          </a:prstGeom>
          <a:noFill/>
        </p:spPr>
      </p:pic>
      <p:pic>
        <p:nvPicPr>
          <p:cNvPr id="9219" name="Picture 3" descr="F:\олимпиада НВП2018\20180214_1030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7668" y="3043645"/>
            <a:ext cx="6246949" cy="351390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32320" y="1489166"/>
            <a:ext cx="4376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</a:rPr>
              <a:t>Областная олимпиада по НВП</a:t>
            </a:r>
            <a:endParaRPr lang="ru-RU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3955" y="378823"/>
            <a:ext cx="11090366" cy="5917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Патриотическое воспитание молодежи - это часть государственной молодежной политики страны. Быть патриотом своей страны - всегда большая честь для любого человека, имеющего гордость и собственное достоинство. Но патриотами не рождаются, ими становятся. Причем патриотическое воспитание в уверенно развивающемся государстве не следует оценивать только как творческий процесс</a:t>
            </a:r>
            <a:r>
              <a:rPr lang="ru-RU" sz="2800" b="1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ru-RU" sz="2800" b="1" dirty="0" smtClean="0">
                <a:solidFill>
                  <a:schemeClr val="accent1"/>
                </a:solidFill>
              </a:rPr>
              <a:t>В основе казахстанского патриотизма должны лежать, по мнению казахстанских исследователей, казахский патриотизм, который может формироваться на основе уважения к государству, почтения к истории, традиции, культуре и языку самого казахского </a:t>
            </a:r>
            <a:r>
              <a:rPr lang="ru-RU" sz="2800" b="1" dirty="0" smtClean="0">
                <a:solidFill>
                  <a:schemeClr val="accent1"/>
                </a:solidFill>
              </a:rPr>
              <a:t>этноса.</a:t>
            </a:r>
          </a:p>
          <a:p>
            <a:r>
              <a:rPr lang="ru-RU" sz="2800" b="1" dirty="0" smtClean="0">
                <a:solidFill>
                  <a:schemeClr val="accent1"/>
                </a:solidFill>
              </a:rPr>
              <a:t>В чем и заключается государственная Программа «РУХАНИ ЖАҢҒЫРУ».</a:t>
            </a:r>
            <a:endParaRPr lang="ru-RU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TC103457444[[fn=Основа]]</Template>
  <TotalTime>151</TotalTime>
  <Words>183</Words>
  <Application>Microsoft Office PowerPoint</Application>
  <PresentationFormat>Произвольный</PresentationFormat>
  <Paragraphs>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Базис</vt:lpstr>
      <vt:lpstr>ФОРМИРОВАНИЕ ДУХОВНО-НРАВСТВЕННОГО И ПАТРИОТИЧЕСКОГО ВОСПИТАНИЯ НА УРОКАХ нвп ЧЕРЕЗ РЕАЛИЗАЦИЮ ПРОГРАММЫ  «Рухани жаңғыру»   ПРЕПОДАВАТЕЛЬ-ОРГАНИЗАТОР нвп е.нАКИПБЕКОВ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внеклассной работы в  АРШАЛЫНСКОЙ  средней школы №2</dc:title>
  <dc:creator>user</dc:creator>
  <cp:lastModifiedBy>Пользователь</cp:lastModifiedBy>
  <cp:revision>27</cp:revision>
  <dcterms:created xsi:type="dcterms:W3CDTF">2014-04-02T06:17:36Z</dcterms:created>
  <dcterms:modified xsi:type="dcterms:W3CDTF">2018-02-20T14:17:06Z</dcterms:modified>
</cp:coreProperties>
</file>